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6A06F-56BF-4AD6-97DA-949469756FC9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292C0-248C-47F7-9AA7-051D71743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276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276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276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276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8800"/>
            <a:ext cx="5029200" cy="2769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CB2DD7-D2A9-41D4-9FD0-97067FC9E8E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4F31F4-F864-4ED7-BF58-6E03D2ABFB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2-5 Absolute Value Functions &amp;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M11.D.2.1.2: Identify or graph functions, linear equations, or linear inequalities on a coordinate plane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6858000" cy="4038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Graphing Absolute Value Functions</a:t>
            </a:r>
            <a:endParaRPr lang="en-US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85800" cy="620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 of the form </a:t>
            </a:r>
            <a:r>
              <a:rPr lang="en-US" i="1" dirty="0" smtClean="0"/>
              <a:t>f</a:t>
            </a:r>
            <a:r>
              <a:rPr lang="en-US" dirty="0" smtClean="0"/>
              <a:t>(x) = |</a:t>
            </a:r>
            <a:r>
              <a:rPr lang="en-US" dirty="0" err="1" smtClean="0"/>
              <a:t>mx</a:t>
            </a:r>
            <a:r>
              <a:rPr lang="en-US" dirty="0" smtClean="0"/>
              <a:t> + b| + c, where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m ≠ 0, is an </a:t>
            </a:r>
            <a:r>
              <a:rPr lang="en-US" b="1" dirty="0" smtClean="0">
                <a:solidFill>
                  <a:schemeClr val="accent2"/>
                </a:solidFill>
              </a:rPr>
              <a:t>absolute value function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5"/>
                </a:solidFill>
              </a:rPr>
              <a:t>vertex</a:t>
            </a:r>
            <a:r>
              <a:rPr lang="en-US" dirty="0" smtClean="0"/>
              <a:t> of a function is the point where the function reaches a maximum or minimum.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65120"/>
            <a:ext cx="1905000" cy="152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4495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Graphs of absolute values look like angles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3" name="Text Box 17"/>
          <p:cNvSpPr txBox="1">
            <a:spLocks noChangeArrowheads="1"/>
          </p:cNvSpPr>
          <p:nvPr/>
        </p:nvSpPr>
        <p:spPr bwMode="auto">
          <a:xfrm>
            <a:off x="1903412" y="1781175"/>
            <a:ext cx="72405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0"/>
              <a:t>	Graph </a:t>
            </a:r>
            <a:r>
              <a:rPr lang="en-US" b="0" i="1"/>
              <a:t>y</a:t>
            </a:r>
            <a:r>
              <a:rPr lang="en-US" b="0"/>
              <a:t> = |2</a:t>
            </a:r>
            <a:r>
              <a:rPr lang="en-US" b="0" i="1"/>
              <a:t>x</a:t>
            </a:r>
            <a:r>
              <a:rPr lang="en-US" b="0"/>
              <a:t> – 1| by using a table of values. </a:t>
            </a:r>
          </a:p>
        </p:txBody>
      </p:sp>
      <p:pic>
        <p:nvPicPr>
          <p:cNvPr id="22427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087" y="1758950"/>
            <a:ext cx="1447800" cy="403225"/>
          </a:xfrm>
          <a:prstGeom prst="rect">
            <a:avLst/>
          </a:prstGeom>
          <a:noFill/>
        </p:spPr>
      </p:pic>
      <p:pic>
        <p:nvPicPr>
          <p:cNvPr id="22427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562" y="1533525"/>
            <a:ext cx="685800" cy="620713"/>
          </a:xfrm>
          <a:prstGeom prst="rect">
            <a:avLst/>
          </a:prstGeom>
          <a:noFill/>
        </p:spPr>
      </p:pic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317625" y="4111625"/>
            <a:ext cx="2128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Graph the function.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19225" y="2895600"/>
            <a:ext cx="5732462" cy="1081088"/>
            <a:chOff x="573" y="1337"/>
            <a:chExt cx="3611" cy="681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573" y="1603"/>
              <a:ext cx="3611" cy="415"/>
              <a:chOff x="573" y="1603"/>
              <a:chExt cx="3611" cy="415"/>
            </a:xfrm>
          </p:grpSpPr>
          <p:sp>
            <p:nvSpPr>
              <p:cNvPr id="224263" name="AutoShape 7"/>
              <p:cNvSpPr>
                <a:spLocks noChangeArrowheads="1"/>
              </p:cNvSpPr>
              <p:nvPr/>
            </p:nvSpPr>
            <p:spPr bwMode="auto">
              <a:xfrm rot="10800000">
                <a:off x="604" y="1610"/>
                <a:ext cx="3580" cy="408"/>
              </a:xfrm>
              <a:prstGeom prst="roundRect">
                <a:avLst>
                  <a:gd name="adj" fmla="val 7264"/>
                </a:avLst>
              </a:prstGeom>
              <a:solidFill>
                <a:srgbClr val="E5E5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4" name="Rectangle 8"/>
              <p:cNvSpPr>
                <a:spLocks noChangeArrowheads="1"/>
              </p:cNvSpPr>
              <p:nvPr/>
            </p:nvSpPr>
            <p:spPr bwMode="auto">
              <a:xfrm rot="-5400000">
                <a:off x="575" y="1719"/>
                <a:ext cx="407" cy="192"/>
              </a:xfrm>
              <a:prstGeom prst="rect">
                <a:avLst/>
              </a:prstGeom>
              <a:solidFill>
                <a:srgbClr val="CC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5" name="AutoShape 9"/>
              <p:cNvSpPr>
                <a:spLocks noChangeArrowheads="1"/>
              </p:cNvSpPr>
              <p:nvPr/>
            </p:nvSpPr>
            <p:spPr bwMode="auto">
              <a:xfrm rot="10800000">
                <a:off x="573" y="1610"/>
                <a:ext cx="254" cy="408"/>
              </a:xfrm>
              <a:prstGeom prst="roundRect">
                <a:avLst>
                  <a:gd name="adj" fmla="val 27792"/>
                </a:avLst>
              </a:pr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6" name="Line 10"/>
              <p:cNvSpPr>
                <a:spLocks noChangeShapeType="1"/>
              </p:cNvSpPr>
              <p:nvPr/>
            </p:nvSpPr>
            <p:spPr bwMode="auto">
              <a:xfrm rot="10800000">
                <a:off x="836" y="1808"/>
                <a:ext cx="3325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7" name="Line 11"/>
              <p:cNvSpPr>
                <a:spLocks noChangeShapeType="1"/>
              </p:cNvSpPr>
              <p:nvPr/>
            </p:nvSpPr>
            <p:spPr bwMode="auto">
              <a:xfrm rot="16200000">
                <a:off x="724" y="1662"/>
                <a:ext cx="0" cy="293"/>
              </a:xfrm>
              <a:prstGeom prst="line">
                <a:avLst/>
              </a:prstGeom>
              <a:noFill/>
              <a:ln w="9525">
                <a:solidFill>
                  <a:srgbClr val="E5E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9" name="Line 13"/>
              <p:cNvSpPr>
                <a:spLocks noChangeShapeType="1"/>
              </p:cNvSpPr>
              <p:nvPr/>
            </p:nvSpPr>
            <p:spPr bwMode="auto">
              <a:xfrm rot="16200000">
                <a:off x="1034" y="1803"/>
                <a:ext cx="399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0" name="Line 14"/>
              <p:cNvSpPr>
                <a:spLocks noChangeShapeType="1"/>
              </p:cNvSpPr>
              <p:nvPr/>
            </p:nvSpPr>
            <p:spPr bwMode="auto">
              <a:xfrm rot="16200000">
                <a:off x="1402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6" name="Line 20"/>
              <p:cNvSpPr>
                <a:spLocks noChangeShapeType="1"/>
              </p:cNvSpPr>
              <p:nvPr/>
            </p:nvSpPr>
            <p:spPr bwMode="auto">
              <a:xfrm rot="16200000">
                <a:off x="1770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7" name="Line 21"/>
              <p:cNvSpPr>
                <a:spLocks noChangeShapeType="1"/>
              </p:cNvSpPr>
              <p:nvPr/>
            </p:nvSpPr>
            <p:spPr bwMode="auto">
              <a:xfrm rot="16200000">
                <a:off x="2138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8" name="Line 22"/>
              <p:cNvSpPr>
                <a:spLocks noChangeShapeType="1"/>
              </p:cNvSpPr>
              <p:nvPr/>
            </p:nvSpPr>
            <p:spPr bwMode="auto">
              <a:xfrm rot="16200000">
                <a:off x="2506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9" name="Line 23"/>
              <p:cNvSpPr>
                <a:spLocks noChangeShapeType="1"/>
              </p:cNvSpPr>
              <p:nvPr/>
            </p:nvSpPr>
            <p:spPr bwMode="auto">
              <a:xfrm rot="16200000">
                <a:off x="2874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0" name="Line 24"/>
              <p:cNvSpPr>
                <a:spLocks noChangeShapeType="1"/>
              </p:cNvSpPr>
              <p:nvPr/>
            </p:nvSpPr>
            <p:spPr bwMode="auto">
              <a:xfrm rot="16200000">
                <a:off x="3242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81" name="Line 25"/>
              <p:cNvSpPr>
                <a:spLocks noChangeShapeType="1"/>
              </p:cNvSpPr>
              <p:nvPr/>
            </p:nvSpPr>
            <p:spPr bwMode="auto">
              <a:xfrm rot="16200000">
                <a:off x="3610" y="1803"/>
                <a:ext cx="400" cy="0"/>
              </a:xfrm>
              <a:prstGeom prst="line">
                <a:avLst/>
              </a:prstGeom>
              <a:noFill/>
              <a:ln w="9525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68" name="Rectangle 12"/>
              <p:cNvSpPr>
                <a:spLocks noChangeArrowheads="1"/>
              </p:cNvSpPr>
              <p:nvPr/>
            </p:nvSpPr>
            <p:spPr bwMode="auto">
              <a:xfrm>
                <a:off x="618" y="1606"/>
                <a:ext cx="348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tabLst>
                    <a:tab pos="457200" algn="l"/>
                    <a:tab pos="1028700" algn="l"/>
                    <a:tab pos="1600200" algn="l"/>
                    <a:tab pos="2171700" algn="l"/>
                    <a:tab pos="2743200" algn="l"/>
                    <a:tab pos="3314700" algn="l"/>
                    <a:tab pos="3886200" algn="l"/>
                    <a:tab pos="4457700" algn="l"/>
                    <a:tab pos="5029200" algn="l"/>
                  </a:tabLst>
                </a:pPr>
                <a:r>
                  <a:rPr lang="en-US" b="0" i="1"/>
                  <a:t>x</a:t>
                </a:r>
                <a:r>
                  <a:rPr lang="en-US" b="0"/>
                  <a:t>    –1.5	 –1   –0.5	  0	0.5	  1	1.5	  2	2.5</a:t>
                </a:r>
              </a:p>
              <a:p>
                <a:pPr>
                  <a:tabLst>
                    <a:tab pos="457200" algn="l"/>
                    <a:tab pos="1028700" algn="l"/>
                    <a:tab pos="1600200" algn="l"/>
                    <a:tab pos="2171700" algn="l"/>
                    <a:tab pos="2743200" algn="l"/>
                    <a:tab pos="3314700" algn="l"/>
                    <a:tab pos="3886200" algn="l"/>
                    <a:tab pos="4457700" algn="l"/>
                    <a:tab pos="5029200" algn="l"/>
                  </a:tabLst>
                </a:pPr>
                <a:r>
                  <a:rPr lang="en-US" b="0" i="1"/>
                  <a:t>y</a:t>
                </a:r>
                <a:r>
                  <a:rPr lang="en-US" b="0"/>
                  <a:t>	  4	  3	   2	  1	 0	  1	  2	  3	4</a:t>
                </a:r>
              </a:p>
            </p:txBody>
          </p:sp>
        </p:grpSp>
        <p:sp>
          <p:nvSpPr>
            <p:cNvPr id="224286" name="Rectangle 30"/>
            <p:cNvSpPr>
              <a:spLocks noChangeArrowheads="1"/>
            </p:cNvSpPr>
            <p:nvPr/>
          </p:nvSpPr>
          <p:spPr bwMode="auto">
            <a:xfrm>
              <a:off x="573" y="1337"/>
              <a:ext cx="1597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b="0"/>
                <a:t>Make a table of values.</a:t>
              </a:r>
            </a:p>
          </p:txBody>
        </p:sp>
      </p:grp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1419225" y="2338388"/>
            <a:ext cx="48101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b="0"/>
              <a:t>Evaluate the equation for several values of </a:t>
            </a:r>
            <a:r>
              <a:rPr lang="en-US" b="0" i="1"/>
              <a:t>x</a:t>
            </a:r>
            <a:r>
              <a:rPr lang="en-US" b="0"/>
              <a:t>. </a:t>
            </a:r>
          </a:p>
        </p:txBody>
      </p:sp>
      <p:pic>
        <p:nvPicPr>
          <p:cNvPr id="224289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19225" y="4618038"/>
            <a:ext cx="1865312" cy="1492250"/>
          </a:xfrm>
          <a:prstGeom prst="rect">
            <a:avLst/>
          </a:prstGeom>
          <a:noFill/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Absolute Value </a:t>
            </a:r>
            <a:r>
              <a:rPr lang="en-US" dirty="0" err="1" smtClean="0"/>
              <a:t>Funtion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5" grpId="0" autoUpdateAnimBg="0"/>
      <p:bldP spid="2242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6950" y="1809750"/>
            <a:ext cx="685800" cy="620713"/>
          </a:xfrm>
          <a:prstGeom prst="rect">
            <a:avLst/>
          </a:prstGeom>
          <a:noFill/>
        </p:spPr>
      </p:pic>
      <p:pic>
        <p:nvPicPr>
          <p:cNvPr id="225308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5300" y="2035175"/>
            <a:ext cx="1435100" cy="400050"/>
          </a:xfrm>
          <a:prstGeom prst="rect">
            <a:avLst/>
          </a:prstGeom>
          <a:noFill/>
        </p:spPr>
      </p:pic>
      <p:sp>
        <p:nvSpPr>
          <p:cNvPr id="225310" name="Rectangle 30"/>
          <p:cNvSpPr>
            <a:spLocks noChangeArrowheads="1"/>
          </p:cNvSpPr>
          <p:nvPr/>
        </p:nvSpPr>
        <p:spPr bwMode="auto">
          <a:xfrm>
            <a:off x="1725613" y="2687638"/>
            <a:ext cx="501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Use the absolute value key. Graph the equation</a:t>
            </a:r>
          </a:p>
        </p:txBody>
      </p:sp>
      <p:sp>
        <p:nvSpPr>
          <p:cNvPr id="225311" name="Rectangle 31"/>
          <p:cNvSpPr>
            <a:spLocks noChangeArrowheads="1"/>
          </p:cNvSpPr>
          <p:nvPr/>
        </p:nvSpPr>
        <p:spPr bwMode="auto">
          <a:xfrm>
            <a:off x="1725613" y="3287713"/>
            <a:ext cx="2117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Y</a:t>
            </a:r>
            <a:r>
              <a:rPr lang="en-US" b="0" baseline="-25000"/>
              <a:t>1</a:t>
            </a:r>
            <a:r>
              <a:rPr lang="en-US" b="0"/>
              <a:t> = abs(X – 1) – 1</a:t>
            </a:r>
          </a:p>
        </p:txBody>
      </p:sp>
      <p:pic>
        <p:nvPicPr>
          <p:cNvPr id="225312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5613" y="3887788"/>
            <a:ext cx="2130425" cy="1490662"/>
          </a:xfrm>
          <a:prstGeom prst="rect">
            <a:avLst/>
          </a:prstGeom>
          <a:noFill/>
        </p:spPr>
      </p:pic>
      <p:sp>
        <p:nvSpPr>
          <p:cNvPr id="225314" name="Text Box 34"/>
          <p:cNvSpPr txBox="1">
            <a:spLocks noChangeArrowheads="1"/>
          </p:cNvSpPr>
          <p:nvPr/>
        </p:nvSpPr>
        <p:spPr bwMode="auto">
          <a:xfrm>
            <a:off x="2209800" y="2057400"/>
            <a:ext cx="72405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0"/>
              <a:t>	Graph </a:t>
            </a:r>
            <a:r>
              <a:rPr lang="en-US" b="0" i="1"/>
              <a:t>y</a:t>
            </a:r>
            <a:r>
              <a:rPr lang="en-US" b="0"/>
              <a:t> = |</a:t>
            </a:r>
            <a:r>
              <a:rPr lang="en-US" b="0" i="1"/>
              <a:t>x</a:t>
            </a:r>
            <a:r>
              <a:rPr lang="en-US" b="0"/>
              <a:t> – 1| – 1 on a graphing calculator.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Graphing Calculator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0" grpId="0" autoUpdateAnimBg="0"/>
      <p:bldP spid="2253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2" y="1808162"/>
            <a:ext cx="685800" cy="620713"/>
          </a:xfrm>
          <a:prstGeom prst="rect">
            <a:avLst/>
          </a:prstGeom>
          <a:noFill/>
        </p:spPr>
      </p:pic>
      <p:pic>
        <p:nvPicPr>
          <p:cNvPr id="2263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7137" y="2036762"/>
            <a:ext cx="1435100" cy="400050"/>
          </a:xfrm>
          <a:prstGeom prst="rect">
            <a:avLst/>
          </a:prstGeom>
          <a:noFill/>
        </p:spPr>
      </p:pic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1676400" y="2057400"/>
            <a:ext cx="72326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/>
              <a:t>	</a:t>
            </a:r>
            <a:r>
              <a:rPr lang="en-US" b="0"/>
              <a:t>Use the definition of absolute value to graph </a:t>
            </a:r>
            <a:r>
              <a:rPr lang="en-US" b="0" i="1"/>
              <a:t>y</a:t>
            </a:r>
            <a:r>
              <a:rPr lang="en-US" b="0"/>
              <a:t> = |3</a:t>
            </a:r>
            <a:r>
              <a:rPr lang="en-US" b="0" i="1"/>
              <a:t>x</a:t>
            </a:r>
            <a:r>
              <a:rPr lang="en-US" b="0"/>
              <a:t> + 6| – 2.</a:t>
            </a:r>
          </a:p>
        </p:txBody>
      </p:sp>
      <p:sp>
        <p:nvSpPr>
          <p:cNvPr id="226317" name="Rectangle 13"/>
          <p:cNvSpPr>
            <a:spLocks noChangeArrowheads="1"/>
          </p:cNvSpPr>
          <p:nvPr/>
        </p:nvSpPr>
        <p:spPr bwMode="auto">
          <a:xfrm>
            <a:off x="1184275" y="2540000"/>
            <a:ext cx="366395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u="sng"/>
              <a:t>Step 1:</a:t>
            </a:r>
            <a:r>
              <a:rPr lang="en-US" b="0"/>
              <a:t> Isolate the absolute value.</a:t>
            </a:r>
          </a:p>
          <a:p>
            <a:pPr>
              <a:lnSpc>
                <a:spcPct val="125000"/>
              </a:lnSpc>
            </a:pPr>
            <a:r>
              <a:rPr lang="en-US" b="0"/>
              <a:t>      </a:t>
            </a:r>
            <a:r>
              <a:rPr lang="en-US" b="0" i="1"/>
              <a:t>y</a:t>
            </a:r>
            <a:r>
              <a:rPr lang="en-US" b="0"/>
              <a:t> = |3</a:t>
            </a:r>
            <a:r>
              <a:rPr lang="en-US" b="0" i="1"/>
              <a:t>x</a:t>
            </a:r>
            <a:r>
              <a:rPr lang="en-US" b="0"/>
              <a:t> + 6| – 2</a:t>
            </a:r>
          </a:p>
          <a:p>
            <a:pPr>
              <a:lnSpc>
                <a:spcPct val="125000"/>
              </a:lnSpc>
            </a:pPr>
            <a:r>
              <a:rPr lang="en-US" b="0" i="1"/>
              <a:t>y</a:t>
            </a:r>
            <a:r>
              <a:rPr lang="en-US" b="0"/>
              <a:t> + 2 = |3</a:t>
            </a:r>
            <a:r>
              <a:rPr lang="en-US" b="0" i="1"/>
              <a:t>x</a:t>
            </a:r>
            <a:r>
              <a:rPr lang="en-US" b="0"/>
              <a:t> + 6|</a:t>
            </a:r>
          </a:p>
        </p:txBody>
      </p:sp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4397375" y="4945062"/>
            <a:ext cx="18557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when 3</a:t>
            </a:r>
            <a:r>
              <a:rPr lang="en-US" b="0" i="1"/>
              <a:t>x</a:t>
            </a:r>
            <a:r>
              <a:rPr lang="en-US" b="0"/>
              <a:t> + 6 &lt; 0</a:t>
            </a:r>
          </a:p>
          <a:p>
            <a:r>
              <a:rPr lang="en-US" b="0" i="1"/>
              <a:t>y</a:t>
            </a:r>
            <a:r>
              <a:rPr lang="en-US" b="0"/>
              <a:t> + 2 = –(3</a:t>
            </a:r>
            <a:r>
              <a:rPr lang="en-US" b="0" i="1"/>
              <a:t>x</a:t>
            </a:r>
            <a:r>
              <a:rPr lang="en-US" b="0"/>
              <a:t> + 6)</a:t>
            </a:r>
          </a:p>
          <a:p>
            <a:r>
              <a:rPr lang="en-US" b="0"/>
              <a:t>      </a:t>
            </a:r>
            <a:r>
              <a:rPr lang="en-US" b="0" i="1"/>
              <a:t>y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8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184275" y="4187825"/>
            <a:ext cx="7724775" cy="690562"/>
            <a:chOff x="573" y="2219"/>
            <a:chExt cx="4866" cy="435"/>
          </a:xfrm>
        </p:grpSpPr>
        <p:sp>
          <p:nvSpPr>
            <p:cNvPr id="226318" name="Rectangle 14"/>
            <p:cNvSpPr>
              <a:spLocks noChangeArrowheads="1"/>
            </p:cNvSpPr>
            <p:nvPr/>
          </p:nvSpPr>
          <p:spPr bwMode="auto">
            <a:xfrm>
              <a:off x="573" y="2219"/>
              <a:ext cx="486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800100" indent="-800100"/>
              <a:r>
                <a:rPr lang="en-US" u="sng"/>
                <a:t>Step 2:</a:t>
              </a:r>
              <a:r>
                <a:rPr lang="en-US" b="0"/>
                <a:t> Use the definition of absolute value. Write one equation for </a:t>
              </a:r>
              <a:br>
                <a:rPr lang="en-US" b="0"/>
              </a:br>
              <a:r>
                <a:rPr lang="en-US" b="0"/>
                <a:t>3</a:t>
              </a:r>
              <a:r>
                <a:rPr lang="en-US" b="0" i="1"/>
                <a:t>x</a:t>
              </a:r>
              <a:r>
                <a:rPr lang="en-US" b="0"/>
                <a:t> + 6    0 and a second equation for 3</a:t>
              </a:r>
              <a:r>
                <a:rPr lang="en-US" b="0" i="1"/>
                <a:t>x</a:t>
              </a:r>
              <a:r>
                <a:rPr lang="en-US" b="0"/>
                <a:t> + 6 &lt; 0.</a:t>
              </a:r>
            </a:p>
          </p:txBody>
        </p:sp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1526" y="2383"/>
              <a:ext cx="200" cy="271"/>
              <a:chOff x="4454" y="935"/>
              <a:chExt cx="200" cy="271"/>
            </a:xfrm>
          </p:grpSpPr>
          <p:sp>
            <p:nvSpPr>
              <p:cNvPr id="226354" name="Text Box 50"/>
              <p:cNvSpPr txBox="1">
                <a:spLocks noChangeArrowheads="1"/>
              </p:cNvSpPr>
              <p:nvPr/>
            </p:nvSpPr>
            <p:spPr bwMode="auto">
              <a:xfrm>
                <a:off x="4454" y="935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&gt;</a:t>
                </a:r>
              </a:p>
            </p:txBody>
          </p:sp>
          <p:sp>
            <p:nvSpPr>
              <p:cNvPr id="226355" name="Text Box 51"/>
              <p:cNvSpPr txBox="1">
                <a:spLocks noChangeArrowheads="1"/>
              </p:cNvSpPr>
              <p:nvPr/>
            </p:nvSpPr>
            <p:spPr bwMode="auto">
              <a:xfrm>
                <a:off x="4454" y="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–</a:t>
                </a:r>
              </a:p>
            </p:txBody>
          </p:sp>
        </p:grp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1184275" y="4956175"/>
            <a:ext cx="1804987" cy="917575"/>
            <a:chOff x="573" y="2703"/>
            <a:chExt cx="1137" cy="578"/>
          </a:xfrm>
        </p:grpSpPr>
        <p:sp>
          <p:nvSpPr>
            <p:cNvPr id="226319" name="Rectangle 15"/>
            <p:cNvSpPr>
              <a:spLocks noChangeArrowheads="1"/>
            </p:cNvSpPr>
            <p:nvPr/>
          </p:nvSpPr>
          <p:spPr bwMode="auto">
            <a:xfrm>
              <a:off x="573" y="2704"/>
              <a:ext cx="113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2743200" algn="l"/>
                </a:tabLst>
              </a:pPr>
              <a:r>
                <a:rPr lang="en-US" b="0"/>
                <a:t>when 3</a:t>
              </a:r>
              <a:r>
                <a:rPr lang="en-US" b="0" i="1"/>
                <a:t>x</a:t>
              </a:r>
              <a:r>
                <a:rPr lang="en-US" b="0"/>
                <a:t> + 6    0</a:t>
              </a:r>
            </a:p>
            <a:p>
              <a:pPr>
                <a:tabLst>
                  <a:tab pos="2743200" algn="l"/>
                </a:tabLst>
              </a:pPr>
              <a:r>
                <a:rPr lang="en-US" b="0" i="1"/>
                <a:t>y</a:t>
              </a:r>
              <a:r>
                <a:rPr lang="en-US" b="0"/>
                <a:t> + 2 = 3</a:t>
              </a:r>
              <a:r>
                <a:rPr lang="en-US" b="0" i="1"/>
                <a:t>x</a:t>
              </a:r>
              <a:r>
                <a:rPr lang="en-US" b="0"/>
                <a:t> + 6</a:t>
              </a:r>
            </a:p>
            <a:p>
              <a:pPr>
                <a:tabLst>
                  <a:tab pos="2743200" algn="l"/>
                </a:tabLst>
              </a:pPr>
              <a:r>
                <a:rPr lang="en-US" b="0"/>
                <a:t>      </a:t>
              </a:r>
              <a:r>
                <a:rPr lang="en-US" b="0" i="1"/>
                <a:t>y</a:t>
              </a:r>
              <a:r>
                <a:rPr lang="en-US" b="0"/>
                <a:t> = 3</a:t>
              </a:r>
              <a:r>
                <a:rPr lang="en-US" b="0" i="1"/>
                <a:t>x</a:t>
              </a:r>
              <a:r>
                <a:rPr lang="en-US" b="0"/>
                <a:t> + 4</a:t>
              </a:r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406" y="2703"/>
              <a:ext cx="200" cy="271"/>
              <a:chOff x="4454" y="935"/>
              <a:chExt cx="200" cy="271"/>
            </a:xfrm>
          </p:grpSpPr>
          <p:sp>
            <p:nvSpPr>
              <p:cNvPr id="226360" name="Text Box 56"/>
              <p:cNvSpPr txBox="1">
                <a:spLocks noChangeArrowheads="1"/>
              </p:cNvSpPr>
              <p:nvPr/>
            </p:nvSpPr>
            <p:spPr bwMode="auto">
              <a:xfrm>
                <a:off x="4454" y="935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&gt;</a:t>
                </a:r>
              </a:p>
            </p:txBody>
          </p:sp>
          <p:sp>
            <p:nvSpPr>
              <p:cNvPr id="226361" name="Text Box 57"/>
              <p:cNvSpPr txBox="1">
                <a:spLocks noChangeArrowheads="1"/>
              </p:cNvSpPr>
              <p:nvPr/>
            </p:nvSpPr>
            <p:spPr bwMode="auto">
              <a:xfrm>
                <a:off x="4454" y="97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/>
                  <a:t>–</a:t>
                </a:r>
              </a:p>
            </p:txBody>
          </p:sp>
        </p:grpSp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Two Linear Equations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7" grpId="0" autoUpdateAnimBg="0"/>
      <p:bldP spid="2263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475" y="1676400"/>
            <a:ext cx="685800" cy="620713"/>
          </a:xfrm>
          <a:prstGeom prst="rect">
            <a:avLst/>
          </a:prstGeom>
          <a:noFill/>
        </p:spPr>
      </p:pic>
      <p:pic>
        <p:nvPicPr>
          <p:cNvPr id="2273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905000"/>
            <a:ext cx="1435100" cy="400050"/>
          </a:xfrm>
          <a:prstGeom prst="rect">
            <a:avLst/>
          </a:prstGeom>
          <a:noFill/>
        </p:spPr>
      </p:pic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2438400" y="1828800"/>
            <a:ext cx="72326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sz="1600" dirty="0"/>
              <a:t>(continued)</a:t>
            </a:r>
            <a:endParaRPr lang="en-US" dirty="0"/>
          </a:p>
        </p:txBody>
      </p:sp>
      <p:pic>
        <p:nvPicPr>
          <p:cNvPr id="227355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2138" y="4043363"/>
            <a:ext cx="2220912" cy="2220912"/>
          </a:xfrm>
          <a:prstGeom prst="rect">
            <a:avLst/>
          </a:prstGeom>
          <a:noFill/>
        </p:spPr>
      </p:pic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1862138" y="2359025"/>
            <a:ext cx="594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Step 3:</a:t>
            </a:r>
            <a:r>
              <a:rPr lang="en-US" b="0"/>
              <a:t> Graph each equation for the appropriate domain.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1862138" y="2614613"/>
            <a:ext cx="4198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b="0"/>
              <a:t>When 3</a:t>
            </a:r>
            <a:r>
              <a:rPr lang="en-US" b="0" i="1"/>
              <a:t>x</a:t>
            </a:r>
            <a:r>
              <a:rPr lang="en-US" b="0"/>
              <a:t> + 6    0, or </a:t>
            </a:r>
            <a:r>
              <a:rPr lang="en-US" b="0" i="1"/>
              <a:t>x</a:t>
            </a:r>
            <a:r>
              <a:rPr lang="en-US" b="0"/>
              <a:t>    –2, </a:t>
            </a:r>
            <a:r>
              <a:rPr lang="en-US" b="0" i="1"/>
              <a:t>y</a:t>
            </a:r>
            <a:r>
              <a:rPr lang="en-US" b="0"/>
              <a:t> = 3</a:t>
            </a:r>
            <a:r>
              <a:rPr lang="en-US" b="0" i="1"/>
              <a:t>x</a:t>
            </a:r>
            <a:r>
              <a:rPr lang="en-US" b="0"/>
              <a:t> + 4.</a:t>
            </a:r>
          </a:p>
          <a:p>
            <a:pPr>
              <a:lnSpc>
                <a:spcPct val="200000"/>
              </a:lnSpc>
            </a:pPr>
            <a:r>
              <a:rPr lang="en-US" b="0"/>
              <a:t>When 3</a:t>
            </a:r>
            <a:r>
              <a:rPr lang="en-US" b="0" i="1"/>
              <a:t>x</a:t>
            </a:r>
            <a:r>
              <a:rPr lang="en-US" b="0"/>
              <a:t> + 6 &lt; 0, or </a:t>
            </a:r>
            <a:r>
              <a:rPr lang="en-US" b="0" i="1"/>
              <a:t>x</a:t>
            </a:r>
            <a:r>
              <a:rPr lang="en-US" b="0"/>
              <a:t> &lt; –2, </a:t>
            </a:r>
            <a:r>
              <a:rPr lang="en-US" b="0" i="1"/>
              <a:t>y</a:t>
            </a:r>
            <a:r>
              <a:rPr lang="en-US" b="0"/>
              <a:t> = –3</a:t>
            </a:r>
            <a:r>
              <a:rPr lang="en-US" b="0" i="1"/>
              <a:t>x</a:t>
            </a:r>
            <a:r>
              <a:rPr lang="en-US" b="0"/>
              <a:t> – 8.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235325" y="2830513"/>
            <a:ext cx="317500" cy="430212"/>
            <a:chOff x="4454" y="935"/>
            <a:chExt cx="200" cy="271"/>
          </a:xfrm>
        </p:grpSpPr>
        <p:sp>
          <p:nvSpPr>
            <p:cNvPr id="227369" name="Text Box 41"/>
            <p:cNvSpPr txBox="1">
              <a:spLocks noChangeArrowheads="1"/>
            </p:cNvSpPr>
            <p:nvPr/>
          </p:nvSpPr>
          <p:spPr bwMode="auto">
            <a:xfrm>
              <a:off x="4454" y="9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&gt;</a:t>
              </a:r>
            </a:p>
          </p:txBody>
        </p:sp>
        <p:sp>
          <p:nvSpPr>
            <p:cNvPr id="227370" name="Text Box 42"/>
            <p:cNvSpPr txBox="1">
              <a:spLocks noChangeArrowheads="1"/>
            </p:cNvSpPr>
            <p:nvPr/>
          </p:nvSpPr>
          <p:spPr bwMode="auto">
            <a:xfrm>
              <a:off x="4454" y="97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–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124325" y="2830513"/>
            <a:ext cx="317500" cy="430212"/>
            <a:chOff x="4454" y="935"/>
            <a:chExt cx="200" cy="271"/>
          </a:xfrm>
        </p:grpSpPr>
        <p:sp>
          <p:nvSpPr>
            <p:cNvPr id="227375" name="Text Box 47"/>
            <p:cNvSpPr txBox="1">
              <a:spLocks noChangeArrowheads="1"/>
            </p:cNvSpPr>
            <p:nvPr/>
          </p:nvSpPr>
          <p:spPr bwMode="auto">
            <a:xfrm>
              <a:off x="4454" y="93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&gt;</a:t>
              </a:r>
            </a:p>
          </p:txBody>
        </p:sp>
        <p:sp>
          <p:nvSpPr>
            <p:cNvPr id="227376" name="Text Box 48"/>
            <p:cNvSpPr txBox="1">
              <a:spLocks noChangeArrowheads="1"/>
            </p:cNvSpPr>
            <p:nvPr/>
          </p:nvSpPr>
          <p:spPr bwMode="auto">
            <a:xfrm>
              <a:off x="4454" y="97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–</a:t>
              </a:r>
            </a:p>
          </p:txBody>
        </p:sp>
      </p:grp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2266950"/>
            <a:ext cx="685800" cy="620713"/>
          </a:xfrm>
          <a:prstGeom prst="rect">
            <a:avLst/>
          </a:prstGeom>
          <a:noFill/>
        </p:spPr>
      </p:pic>
      <p:pic>
        <p:nvPicPr>
          <p:cNvPr id="22837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1413" y="2493963"/>
            <a:ext cx="1435100" cy="400050"/>
          </a:xfrm>
          <a:prstGeom prst="rect">
            <a:avLst/>
          </a:prstGeom>
          <a:noFill/>
        </p:spPr>
      </p:pic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1600200" y="2514600"/>
            <a:ext cx="7224713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/>
              <a:t>	</a:t>
            </a:r>
            <a:r>
              <a:rPr lang="en-US" b="0"/>
              <a:t>A train traveling on a straight track at 50 mi/h passes a certain crossing halfway through its journey each day. Sketch a graph of its trip based on its distance and time from the crossing.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00138" y="3900488"/>
            <a:ext cx="7724775" cy="1439862"/>
            <a:chOff x="573" y="1749"/>
            <a:chExt cx="4866" cy="907"/>
          </a:xfrm>
        </p:grpSpPr>
        <p:sp>
          <p:nvSpPr>
            <p:cNvPr id="228372" name="Rectangle 20"/>
            <p:cNvSpPr>
              <a:spLocks noChangeArrowheads="1"/>
            </p:cNvSpPr>
            <p:nvPr/>
          </p:nvSpPr>
          <p:spPr bwMode="auto">
            <a:xfrm>
              <a:off x="2149" y="2001"/>
              <a:ext cx="32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solidFill>
                    <a:schemeClr val="hlink"/>
                  </a:solidFill>
                </a:rPr>
                <a:t>The equation </a:t>
              </a:r>
              <a:r>
                <a:rPr lang="en-US" b="0" i="1">
                  <a:solidFill>
                    <a:schemeClr val="hlink"/>
                  </a:solidFill>
                </a:rPr>
                <a:t>d</a:t>
              </a:r>
              <a:r>
                <a:rPr lang="en-US" b="0">
                  <a:solidFill>
                    <a:schemeClr val="hlink"/>
                  </a:solidFill>
                </a:rPr>
                <a:t> = |50</a:t>
              </a:r>
              <a:r>
                <a:rPr lang="en-US" b="0" i="1">
                  <a:solidFill>
                    <a:schemeClr val="hlink"/>
                  </a:solidFill>
                </a:rPr>
                <a:t>t</a:t>
              </a:r>
              <a:r>
                <a:rPr lang="en-US" b="0">
                  <a:solidFill>
                    <a:schemeClr val="hlink"/>
                  </a:solidFill>
                </a:rPr>
                <a:t>| models the train’s distance from the crossing.</a:t>
              </a:r>
            </a:p>
          </p:txBody>
        </p:sp>
        <p:pic>
          <p:nvPicPr>
            <p:cNvPr id="228375" name="Picture 2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3" y="1749"/>
              <a:ext cx="1359" cy="907"/>
            </a:xfrm>
            <a:prstGeom prst="rect">
              <a:avLst/>
            </a:prstGeom>
            <a:noFill/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905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Pg 90  # 1,10, 19, 29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Custom 12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64B9C1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23</TotalTime>
  <Words>251</Words>
  <Application>Microsoft Office PowerPoint</Application>
  <PresentationFormat>On-screen Show (4:3)</PresentationFormat>
  <Paragraphs>58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Prefab</vt:lpstr>
      <vt:lpstr>2-5 Absolute Value Functions &amp; Graphs</vt:lpstr>
      <vt:lpstr>Objectives</vt:lpstr>
      <vt:lpstr>Vocabulary</vt:lpstr>
      <vt:lpstr>Graphing an Absolute Value Funtion</vt:lpstr>
      <vt:lpstr>Using a Graphing Calculator</vt:lpstr>
      <vt:lpstr>Writing Two Linear Equations</vt:lpstr>
      <vt:lpstr>Continued</vt:lpstr>
      <vt:lpstr>Real World Example</vt:lpstr>
      <vt:lpstr>Homework</vt:lpstr>
    </vt:vector>
  </TitlesOfParts>
  <Company>ucasd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2-5 Absolute Value Functions &amp; Graphs</dc:title>
  <dc:creator>Zack Hale</dc:creator>
  <cp:lastModifiedBy>Zack Hale</cp:lastModifiedBy>
  <cp:revision>4</cp:revision>
  <dcterms:created xsi:type="dcterms:W3CDTF">2010-02-04T17:41:09Z</dcterms:created>
  <dcterms:modified xsi:type="dcterms:W3CDTF">2010-02-04T18:04:18Z</dcterms:modified>
</cp:coreProperties>
</file>